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334" r:id="rId3"/>
    <p:sldId id="333" r:id="rId4"/>
    <p:sldId id="335" r:id="rId5"/>
    <p:sldId id="336" r:id="rId6"/>
    <p:sldId id="337" r:id="rId7"/>
    <p:sldId id="338" r:id="rId8"/>
    <p:sldId id="339" r:id="rId9"/>
    <p:sldId id="340" r:id="rId10"/>
    <p:sldId id="341" r:id="rId11"/>
    <p:sldId id="342" r:id="rId12"/>
    <p:sldId id="344" r:id="rId13"/>
    <p:sldId id="343" r:id="rId14"/>
    <p:sldId id="345" r:id="rId15"/>
    <p:sldId id="346" r:id="rId16"/>
    <p:sldId id="347" r:id="rId17"/>
    <p:sldId id="348" r:id="rId18"/>
    <p:sldId id="349" r:id="rId19"/>
    <p:sldId id="350" r:id="rId20"/>
    <p:sldId id="259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>
            <p14:sldId id="334"/>
            <p14:sldId id="333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4"/>
            <p14:sldId id="343"/>
            <p14:sldId id="345"/>
            <p14:sldId id="346"/>
            <p14:sldId id="347"/>
            <p14:sldId id="348"/>
            <p14:sldId id="349"/>
            <p14:sldId id="350"/>
          </p14:sldIdLst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77"/>
    <p:restoredTop sz="76905"/>
  </p:normalViewPr>
  <p:slideViewPr>
    <p:cSldViewPr snapToGrid="0">
      <p:cViewPr varScale="1">
        <p:scale>
          <a:sx n="70" d="100"/>
          <a:sy n="70" d="100"/>
        </p:scale>
        <p:origin x="192" y="42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ative-modules-android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react-native/blob/master/ReactAndroid/src/main/java/com/facebook/react/bridge/ReadableMap.java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facebook/react-native/blob/master/ReactAndroid/src/main/java/com/facebook/react/bridge/ReadableArray.java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react-native/blob/master/ReactAndroid/src/main/java/com/facebook/react/bridge/ReadableMap.java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facebook/react-native/blob/master/ReactAndroid/src/main/java/com/facebook/react/bridge/ReadableArray.java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</a:t>
            </a:r>
            <a:r>
              <a:rPr lang="en-US">
                <a:hlinkClick r:id="rId3"/>
              </a:rPr>
              <a:t>/docs/0.61/native-modules-android</a:t>
            </a:r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7746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5867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Read more about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ReadableMap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ReadableArray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205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Read more about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ReadableMap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ReadableArray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988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9447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tif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  <a:noFill/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widget/Toast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12A29-91A7-3D4B-B1A3-01A222B7D1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0311B2-67BE-1443-BBD5-8726F7B83E99}"/>
              </a:ext>
            </a:extLst>
          </p:cNvPr>
          <p:cNvSpPr txBox="1"/>
          <p:nvPr/>
        </p:nvSpPr>
        <p:spPr>
          <a:xfrm>
            <a:off x="340963" y="774915"/>
            <a:ext cx="4912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Register the Module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022677-F244-EF4F-8F96-535368DB3AD0}"/>
              </a:ext>
            </a:extLst>
          </p:cNvPr>
          <p:cNvSpPr txBox="1"/>
          <p:nvPr/>
        </p:nvSpPr>
        <p:spPr>
          <a:xfrm>
            <a:off x="604434" y="1515675"/>
            <a:ext cx="10749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The last step within Java is to register the Module.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This happens in the </a:t>
            </a:r>
            <a:r>
              <a:rPr lang="en-US" sz="2000" dirty="0" err="1">
                <a:highlight>
                  <a:srgbClr val="C0C0C0"/>
                </a:highlight>
              </a:rPr>
              <a:t>createNativeModules</a:t>
            </a:r>
            <a:r>
              <a:rPr lang="en-US" sz="2000" dirty="0"/>
              <a:t> of your apps package.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If a module is not registered it will not be available from JavaScript.</a:t>
            </a:r>
            <a:endParaRPr lang="en-V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F2951C-9A42-1342-9BAA-69E7E752815D}"/>
              </a:ext>
            </a:extLst>
          </p:cNvPr>
          <p:cNvSpPr txBox="1"/>
          <p:nvPr/>
        </p:nvSpPr>
        <p:spPr>
          <a:xfrm>
            <a:off x="604433" y="3146156"/>
            <a:ext cx="107493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a new Java Class named </a:t>
            </a:r>
            <a:r>
              <a:rPr lang="en-US" sz="2000" b="1" dirty="0" err="1"/>
              <a:t>CustomToastPackage.java</a:t>
            </a:r>
            <a:r>
              <a:rPr lang="en-US" sz="2000" dirty="0"/>
              <a:t> inside </a:t>
            </a:r>
            <a:r>
              <a:rPr lang="en-US" sz="2000" dirty="0">
                <a:highlight>
                  <a:srgbClr val="C0C0C0"/>
                </a:highlight>
              </a:rPr>
              <a:t>android/app/</a:t>
            </a:r>
            <a:r>
              <a:rPr lang="en-US" sz="2000" dirty="0" err="1">
                <a:highlight>
                  <a:srgbClr val="C0C0C0"/>
                </a:highlight>
              </a:rPr>
              <a:t>src</a:t>
            </a:r>
            <a:r>
              <a:rPr lang="en-US" sz="2000" dirty="0">
                <a:highlight>
                  <a:srgbClr val="C0C0C0"/>
                </a:highlight>
              </a:rPr>
              <a:t>/main/java/com/your-app-name/</a:t>
            </a:r>
            <a:r>
              <a:rPr lang="en-US" sz="2000" dirty="0"/>
              <a:t> folder with the content below: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3314928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A8E824-E876-9342-B79E-578B4C64B9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0F07C3-23B2-AA48-9277-22C52DAC7250}"/>
              </a:ext>
            </a:extLst>
          </p:cNvPr>
          <p:cNvSpPr/>
          <p:nvPr/>
        </p:nvSpPr>
        <p:spPr>
          <a:xfrm>
            <a:off x="794288" y="129952"/>
            <a:ext cx="7816312" cy="66660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6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CustomToastPackage.java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package com.your-app-name;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com.facebook.react.uimanager.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ViewManager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java.util.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ArrayList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java.util.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Collections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java.util.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CustomToastPackage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implements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ViewManager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createViewManagers(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reactContext)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Collections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.emptyList();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createNativeModules(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reactContext)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modules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ArrayList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&lt;&gt;();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modules.add(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(reactContext));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modules;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8805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136E74-2018-2346-86FD-B6DBA6309E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FFBB4A-C8C0-DF4A-8DB1-EF8B6BE3BD97}"/>
              </a:ext>
            </a:extLst>
          </p:cNvPr>
          <p:cNvSpPr txBox="1"/>
          <p:nvPr/>
        </p:nvSpPr>
        <p:spPr>
          <a:xfrm>
            <a:off x="588936" y="1193368"/>
            <a:ext cx="108798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package needs to be provided in the </a:t>
            </a:r>
            <a:r>
              <a:rPr lang="en-US" sz="2000" dirty="0" err="1">
                <a:highlight>
                  <a:srgbClr val="C0C0C0"/>
                </a:highlight>
              </a:rPr>
              <a:t>getPackages</a:t>
            </a:r>
            <a:r>
              <a:rPr lang="en-US" sz="2000" dirty="0"/>
              <a:t> method of the </a:t>
            </a:r>
            <a:r>
              <a:rPr lang="en-US" sz="2000" dirty="0" err="1">
                <a:highlight>
                  <a:srgbClr val="C0C0C0"/>
                </a:highlight>
              </a:rPr>
              <a:t>MainApplication.java</a:t>
            </a:r>
            <a:r>
              <a:rPr lang="en-US" sz="2000" dirty="0"/>
              <a:t> file.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file exists under the android folder in your react-native application directory. The path to this file is: </a:t>
            </a:r>
            <a:r>
              <a:rPr lang="en-US" sz="2000" dirty="0">
                <a:highlight>
                  <a:srgbClr val="C0C0C0"/>
                </a:highlight>
              </a:rPr>
              <a:t>android/app/</a:t>
            </a:r>
            <a:r>
              <a:rPr lang="en-US" sz="2000" dirty="0" err="1">
                <a:highlight>
                  <a:srgbClr val="C0C0C0"/>
                </a:highlight>
              </a:rPr>
              <a:t>src</a:t>
            </a:r>
            <a:r>
              <a:rPr lang="en-US" sz="2000" dirty="0">
                <a:highlight>
                  <a:srgbClr val="C0C0C0"/>
                </a:highlight>
              </a:rPr>
              <a:t>/main/java/com/your-app-name/</a:t>
            </a:r>
            <a:r>
              <a:rPr lang="en-US" sz="2000" dirty="0" err="1">
                <a:highlight>
                  <a:srgbClr val="C0C0C0"/>
                </a:highlight>
              </a:rPr>
              <a:t>MainApplication.java</a:t>
            </a:r>
            <a:r>
              <a:rPr lang="en-US" sz="2000" dirty="0"/>
              <a:t>.</a:t>
            </a:r>
            <a:endParaRPr lang="en-V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0853A7-C4A3-9040-9C9C-1E490C244179}"/>
              </a:ext>
            </a:extLst>
          </p:cNvPr>
          <p:cNvSpPr/>
          <p:nvPr/>
        </p:nvSpPr>
        <p:spPr>
          <a:xfrm>
            <a:off x="1817822" y="2365514"/>
            <a:ext cx="8422037" cy="39908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MainApplication.java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com.your-app-name.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CustomToastPackage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&lt;-- Add this line with your package name.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protected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getPackages()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SuppressWarnings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"UnnecessaryLocalVariable"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packages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PackageList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).getPackages();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Packages that cannot be autolinked yet can be added manually here, for example: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packages.add(new MyReactNativePackage());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packages.add(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CustomToastPackage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&lt;-- Add this line with your package name.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packages;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8157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AA563A-A0B0-CB4A-8429-9E3224C41F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83AED7-79BF-C945-A46E-1FCFB97827D6}"/>
              </a:ext>
            </a:extLst>
          </p:cNvPr>
          <p:cNvSpPr txBox="1"/>
          <p:nvPr/>
        </p:nvSpPr>
        <p:spPr>
          <a:xfrm>
            <a:off x="860801" y="1627322"/>
            <a:ext cx="104703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access your new functionality from JavaScript, it is common to wrap the native module in a JavaScript module.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is not necessary but saves the consumers of your library the need to pull it off of </a:t>
            </a:r>
            <a:r>
              <a:rPr lang="en-US" sz="2000" dirty="0" err="1">
                <a:highlight>
                  <a:srgbClr val="C0C0C0"/>
                </a:highlight>
              </a:rPr>
              <a:t>NativeModules</a:t>
            </a:r>
            <a:r>
              <a:rPr lang="en-US" sz="2000" dirty="0"/>
              <a:t> each time.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This JavaScript file also becomes a good location for you to add any JavaScript side functionality.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709605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1696F1-F9AB-FC4E-8F9A-3B24AB8F16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62C42-8557-A842-9B04-E5F65308BC04}"/>
              </a:ext>
            </a:extLst>
          </p:cNvPr>
          <p:cNvSpPr txBox="1"/>
          <p:nvPr/>
        </p:nvSpPr>
        <p:spPr>
          <a:xfrm>
            <a:off x="526942" y="805912"/>
            <a:ext cx="10042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a new JavaScript file named </a:t>
            </a:r>
            <a:r>
              <a:rPr lang="en-US" sz="2000" dirty="0" err="1">
                <a:highlight>
                  <a:srgbClr val="C0C0C0"/>
                </a:highlight>
              </a:rPr>
              <a:t>ToastExample.js</a:t>
            </a:r>
            <a:r>
              <a:rPr lang="en-US" sz="2000" dirty="0"/>
              <a:t> with the content below:</a:t>
            </a:r>
            <a:endParaRPr lang="en-V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1A99A2-948E-4749-BAB2-65A0438CADAB}"/>
              </a:ext>
            </a:extLst>
          </p:cNvPr>
          <p:cNvSpPr/>
          <p:nvPr/>
        </p:nvSpPr>
        <p:spPr>
          <a:xfrm>
            <a:off x="1668651" y="1538803"/>
            <a:ext cx="8715214" cy="24038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/**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This exposes the native ToastExample module as a JS module. This has a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function 'show' which takes the following parameters: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1. String message: A string with the text to toast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2. int duration: The duration of the toast. May be ToastExample.SHORT or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   ToastExample.LONG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module.exports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2DA5E-6C8F-D74D-887E-10AD3D26DD55}"/>
              </a:ext>
            </a:extLst>
          </p:cNvPr>
          <p:cNvSpPr txBox="1"/>
          <p:nvPr/>
        </p:nvSpPr>
        <p:spPr>
          <a:xfrm>
            <a:off x="526942" y="4275447"/>
            <a:ext cx="80153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Now, from your other JavaScript file you can call the method like this:</a:t>
            </a:r>
            <a:endParaRPr lang="en-V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818513-D7A8-B34E-8D0A-06F0569ADF08}"/>
              </a:ext>
            </a:extLst>
          </p:cNvPr>
          <p:cNvSpPr/>
          <p:nvPr/>
        </p:nvSpPr>
        <p:spPr>
          <a:xfrm>
            <a:off x="1668651" y="5008338"/>
            <a:ext cx="6096000" cy="7284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'./ToastExample'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.show(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'Awesome'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SHORT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90382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F80AC3E-8325-8A42-84FB-447282AB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Toasts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B16446-C30D-0F46-95E2-C55182509F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6C5713-EA6B-4140-A268-8816DC6BE871}"/>
              </a:ext>
            </a:extLst>
          </p:cNvPr>
          <p:cNvSpPr txBox="1"/>
          <p:nvPr/>
        </p:nvSpPr>
        <p:spPr>
          <a:xfrm>
            <a:off x="838200" y="1437853"/>
            <a:ext cx="4912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Callbacks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4DC65F-B4AF-2B4B-BF66-5C19F75AC972}"/>
              </a:ext>
            </a:extLst>
          </p:cNvPr>
          <p:cNvSpPr txBox="1"/>
          <p:nvPr/>
        </p:nvSpPr>
        <p:spPr>
          <a:xfrm>
            <a:off x="838200" y="1828800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Native modules also support a unique kind of argument - a </a:t>
            </a:r>
            <a:r>
              <a:rPr lang="en-US" sz="2000" dirty="0">
                <a:highlight>
                  <a:srgbClr val="C0C0C0"/>
                </a:highlight>
              </a:rPr>
              <a:t>callback</a:t>
            </a:r>
            <a:r>
              <a:rPr lang="en-US" sz="2000" dirty="0"/>
              <a:t>. In most cases it is used to provide the function call result to JavaScript.</a:t>
            </a:r>
            <a:endParaRPr lang="en-V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51C66D-28A9-9A40-80FC-80FD311829F5}"/>
              </a:ext>
            </a:extLst>
          </p:cNvPr>
          <p:cNvSpPr/>
          <p:nvPr/>
        </p:nvSpPr>
        <p:spPr>
          <a:xfrm>
            <a:off x="2003155" y="2536686"/>
            <a:ext cx="8411705" cy="42056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Callback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ReactContextBaseJavaModule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vi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ReactMethod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divideByRandomWithCallbacks(</a:t>
            </a:r>
            <a:r>
              <a:rPr lang="en-VN" sz="1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int number,</a:t>
            </a:r>
            <a:r>
              <a:rPr lang="en-VN" sz="1800" dirty="0"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int divisorBound,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Callback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errorCallback,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Callback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successCallback)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int divisor = r.nextInt(divisorBound);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int result = number/divisor;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successCallback.invoke(divisor,result);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ArithmeticException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e)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errorCallback.invoke(e.getMessage());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vi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871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F245C6-79F8-AF45-96CF-19EC934D28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1344C-D92E-984D-B7F8-A60C98BE70BF}"/>
              </a:ext>
            </a:extLst>
          </p:cNvPr>
          <p:cNvSpPr txBox="1"/>
          <p:nvPr/>
        </p:nvSpPr>
        <p:spPr>
          <a:xfrm>
            <a:off x="759417" y="852407"/>
            <a:ext cx="81211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method would be accessed in JavaScript using:</a:t>
            </a:r>
            <a:endParaRPr lang="en-VN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C01C7B-1472-014F-A8C3-5AA3B61F5AA3}"/>
              </a:ext>
            </a:extLst>
          </p:cNvPr>
          <p:cNvSpPr/>
          <p:nvPr/>
        </p:nvSpPr>
        <p:spPr>
          <a:xfrm>
            <a:off x="1529165" y="1507746"/>
            <a:ext cx="9273153" cy="20415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.divideByRandomWithCallbacks(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(error)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.show(error,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SHORT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(divisor, result)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.show(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`5/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${divisor}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${result}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`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SHORT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A056E8-5D64-5149-892A-46FC705ECB43}"/>
              </a:ext>
            </a:extLst>
          </p:cNvPr>
          <p:cNvSpPr txBox="1"/>
          <p:nvPr/>
        </p:nvSpPr>
        <p:spPr>
          <a:xfrm>
            <a:off x="759417" y="4014061"/>
            <a:ext cx="105943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A native module is supposed to invoke its callback only once. It can, however, store the callback and invoke it later.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It is very important to highlight that the callback is not invoked immediately after the native function completes - remember that bridge communication is asynchronous, and this too is tied to the run loop.</a:t>
            </a:r>
          </a:p>
        </p:txBody>
      </p:sp>
    </p:spTree>
    <p:extLst>
      <p:ext uri="{BB962C8B-B14F-4D97-AF65-F5344CB8AC3E}">
        <p14:creationId xmlns:p14="http://schemas.microsoft.com/office/powerpoint/2010/main" val="1234570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EA094B-BB78-294A-83AD-1C2705FD32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4490A4-A5B0-7549-A095-13B0ED5B4D39}"/>
              </a:ext>
            </a:extLst>
          </p:cNvPr>
          <p:cNvSpPr txBox="1"/>
          <p:nvPr/>
        </p:nvSpPr>
        <p:spPr>
          <a:xfrm>
            <a:off x="683217" y="786925"/>
            <a:ext cx="4912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Promise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725DA-2DAB-A34F-BF0E-9A999B17EAF4}"/>
              </a:ext>
            </a:extLst>
          </p:cNvPr>
          <p:cNvSpPr txBox="1"/>
          <p:nvPr/>
        </p:nvSpPr>
        <p:spPr>
          <a:xfrm>
            <a:off x="1069383" y="1908462"/>
            <a:ext cx="98104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Native modules can also fulfill a promise, which can simplify your JavaScript, especially when using ES2016's </a:t>
            </a:r>
            <a:r>
              <a:rPr lang="en-US" sz="2000" dirty="0">
                <a:highlight>
                  <a:srgbClr val="C0C0C0"/>
                </a:highlight>
              </a:rPr>
              <a:t>async/await</a:t>
            </a:r>
            <a:r>
              <a:rPr lang="en-US" sz="2000" dirty="0"/>
              <a:t> syntax. </a:t>
            </a:r>
          </a:p>
          <a:p>
            <a:pPr marL="342900" indent="-3429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When the last parameter of a bridged native method is a </a:t>
            </a:r>
            <a:r>
              <a:rPr lang="en-US" sz="2000" dirty="0">
                <a:highlight>
                  <a:srgbClr val="C0C0C0"/>
                </a:highlight>
              </a:rPr>
              <a:t>Promise</a:t>
            </a:r>
            <a:r>
              <a:rPr lang="en-US" sz="2000" dirty="0"/>
              <a:t>, its corresponding JS method will return a JS Promise object.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Refactoring the above code to use a promise instead of callbacks looks like this:</a:t>
            </a:r>
          </a:p>
        </p:txBody>
      </p:sp>
    </p:spTree>
    <p:extLst>
      <p:ext uri="{BB962C8B-B14F-4D97-AF65-F5344CB8AC3E}">
        <p14:creationId xmlns:p14="http://schemas.microsoft.com/office/powerpoint/2010/main" val="3676682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F05F42-0711-EC44-BC67-E5C6C24000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D6B602-E49C-1B43-8FD3-E7E321562287}"/>
              </a:ext>
            </a:extLst>
          </p:cNvPr>
          <p:cNvSpPr/>
          <p:nvPr/>
        </p:nvSpPr>
        <p:spPr>
          <a:xfrm>
            <a:off x="1498170" y="380409"/>
            <a:ext cx="6096000" cy="6097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Promise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ReactContextBaseJavaModule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ReactMethod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divideByRandomPromises(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int number,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int divisorBound,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Promise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promise)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int divisor = r.nextInt(divisorBound);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int result = number/divisor;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WritableMap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map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Arguments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.createMap();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map.putInt(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"divisor"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divisor);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map.putDouble(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"result"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result);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promise.resolve(map);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ArithmeticException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e)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promise.reject(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"error: 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508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829391-1D6E-AF4C-9165-0FA6D6084C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B77BC-32EE-3C4C-A589-2122C92EFBB5}"/>
              </a:ext>
            </a:extLst>
          </p:cNvPr>
          <p:cNvSpPr/>
          <p:nvPr/>
        </p:nvSpPr>
        <p:spPr>
          <a:xfrm>
            <a:off x="2040610" y="2912116"/>
            <a:ext cx="6917410" cy="20415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divideByRandomAsync()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{divisor, result}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.divideByRandomPromises(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console.log(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'5/'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+ divisor +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 = 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+ result);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(e)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console.error(e);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33BC4E-98C7-A840-A0D3-92BA067615C7}"/>
              </a:ext>
            </a:extLst>
          </p:cNvPr>
          <p:cNvSpPr/>
          <p:nvPr/>
        </p:nvSpPr>
        <p:spPr>
          <a:xfrm>
            <a:off x="790414" y="1262928"/>
            <a:ext cx="1056338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The JavaScript counterpart of this method returns a </a:t>
            </a:r>
            <a:r>
              <a:rPr lang="en-US" sz="2000" dirty="0">
                <a:solidFill>
                  <a:srgbClr val="1A1A1A"/>
                </a:solidFill>
                <a:highlight>
                  <a:srgbClr val="C0C0C0"/>
                </a:highlight>
                <a:latin typeface="-apple-system"/>
              </a:rPr>
              <a:t>Promise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This means you can use the </a:t>
            </a:r>
            <a:r>
              <a:rPr lang="en-US" sz="2000" dirty="0">
                <a:highlight>
                  <a:srgbClr val="C0C0C0"/>
                </a:highlight>
              </a:rPr>
              <a:t>await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keyword within an </a:t>
            </a:r>
            <a:r>
              <a:rPr lang="en-US" sz="2000" dirty="0">
                <a:solidFill>
                  <a:srgbClr val="1A1A1A"/>
                </a:solidFill>
                <a:highlight>
                  <a:srgbClr val="C0C0C0"/>
                </a:highlight>
                <a:latin typeface="-apple-system"/>
              </a:rPr>
              <a:t>async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 function to call it and wait for its result: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397245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F9C2D4-7A5E-9A42-839D-DCB9CDC7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946434-FDAC-8142-84CC-7AEAFD797F6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VN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Native Module</a:t>
            </a:r>
          </a:p>
          <a:p>
            <a:r>
              <a:rPr lang="en-VN" sz="1800" dirty="0"/>
              <a:t>Native UI Componnents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38252-B897-ED49-A399-202EBE15A2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D0CD91-CCE2-4749-8256-B7EB25BE0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58" y="1687319"/>
            <a:ext cx="6231287" cy="41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8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928EC7-1D84-8A46-8A28-B2BB81577EB5}"/>
              </a:ext>
            </a:extLst>
          </p:cNvPr>
          <p:cNvSpPr txBox="1"/>
          <p:nvPr/>
        </p:nvSpPr>
        <p:spPr>
          <a:xfrm>
            <a:off x="991892" y="1701321"/>
            <a:ext cx="106938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Sometimes an app needs access to a platform API that React Native doesn't have a corresponding module for yet.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Maybe you want to reuse some existing Java code without having to reimplement it in JavaScript,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Or write some high performance, multi-threaded code such as for image processing, a database, or any number of advanced extensions.</a:t>
            </a:r>
            <a:endParaRPr lang="en-V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F4C53-08C0-8049-9827-4BC54A3FD598}"/>
              </a:ext>
            </a:extLst>
          </p:cNvPr>
          <p:cNvSpPr txBox="1"/>
          <p:nvPr/>
        </p:nvSpPr>
        <p:spPr>
          <a:xfrm>
            <a:off x="991893" y="4293030"/>
            <a:ext cx="103619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React Native were designed such that it is possible for you to write real native code and have access to the full power of the platform. 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93192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04B4C4-8DA3-0443-9D02-36852A66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Toast Module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5A3931-15D0-864F-90A1-CE33FE26E4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D05286-C0F0-3A4E-BC4A-5E0C4FE05220}"/>
              </a:ext>
            </a:extLst>
          </p:cNvPr>
          <p:cNvSpPr txBox="1"/>
          <p:nvPr/>
        </p:nvSpPr>
        <p:spPr>
          <a:xfrm>
            <a:off x="838199" y="1518834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guide will use the </a:t>
            </a:r>
            <a:r>
              <a:rPr lang="en-US" sz="2000" dirty="0">
                <a:hlinkClick r:id="rId3"/>
              </a:rPr>
              <a:t>Toast</a:t>
            </a:r>
            <a:r>
              <a:rPr lang="en-US" sz="2000" dirty="0"/>
              <a:t> example. Let's say we would like to be able to create a toast message from JavaScript.</a:t>
            </a:r>
            <a:endParaRPr lang="en-V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4AFEB-FF16-1D4D-8211-3974CC999882}"/>
              </a:ext>
            </a:extLst>
          </p:cNvPr>
          <p:cNvSpPr txBox="1"/>
          <p:nvPr/>
        </p:nvSpPr>
        <p:spPr>
          <a:xfrm>
            <a:off x="838198" y="2464231"/>
            <a:ext cx="10515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 start by creating a native module.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native module is a Java class that usually extends the </a:t>
            </a:r>
            <a:r>
              <a:rPr lang="en-US" sz="2000" dirty="0">
                <a:highlight>
                  <a:srgbClr val="C0C0C0"/>
                </a:highlight>
              </a:rPr>
              <a:t>ReactContextBaseJavaModule</a:t>
            </a:r>
            <a:r>
              <a:rPr lang="en-US" sz="2000" dirty="0"/>
              <a:t> class and implements the functionality required by the JavaScript.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Our goal here is to be able to write </a:t>
            </a:r>
            <a:r>
              <a:rPr lang="en-US" sz="2000" dirty="0" err="1">
                <a:highlight>
                  <a:srgbClr val="C0C0C0"/>
                </a:highlight>
              </a:rPr>
              <a:t>ToastExample.show</a:t>
            </a:r>
            <a:r>
              <a:rPr lang="en-US" sz="2000" dirty="0">
                <a:highlight>
                  <a:srgbClr val="C0C0C0"/>
                </a:highlight>
              </a:rPr>
              <a:t>('Awesome', </a:t>
            </a:r>
            <a:r>
              <a:rPr lang="en-US" sz="2000" dirty="0" err="1">
                <a:highlight>
                  <a:srgbClr val="C0C0C0"/>
                </a:highlight>
              </a:rPr>
              <a:t>ToastExample.SHORT</a:t>
            </a:r>
            <a:r>
              <a:rPr lang="en-US" sz="2000" dirty="0">
                <a:highlight>
                  <a:srgbClr val="C0C0C0"/>
                </a:highlight>
              </a:rPr>
              <a:t>);</a:t>
            </a:r>
            <a:r>
              <a:rPr lang="en-US" sz="2000" dirty="0"/>
              <a:t> from JavaScript to display a short toast on the screen.</a:t>
            </a:r>
            <a:endParaRPr lang="en-VN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73CD96-5AB9-B64E-A415-DE3CB0A1AE30}"/>
              </a:ext>
            </a:extLst>
          </p:cNvPr>
          <p:cNvSpPr txBox="1"/>
          <p:nvPr/>
        </p:nvSpPr>
        <p:spPr>
          <a:xfrm>
            <a:off x="838197" y="4819973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a new Java Class named </a:t>
            </a:r>
            <a:r>
              <a:rPr lang="en-US" sz="2000" dirty="0" err="1">
                <a:highlight>
                  <a:srgbClr val="C0C0C0"/>
                </a:highlight>
              </a:rPr>
              <a:t>ToastModule.java</a:t>
            </a:r>
            <a:r>
              <a:rPr lang="en-US" sz="2000" dirty="0"/>
              <a:t> inside </a:t>
            </a:r>
            <a:r>
              <a:rPr lang="en-US" sz="2000" dirty="0">
                <a:highlight>
                  <a:srgbClr val="C0C0C0"/>
                </a:highlight>
              </a:rPr>
              <a:t>android/app/</a:t>
            </a:r>
            <a:r>
              <a:rPr lang="en-US" sz="2000" dirty="0" err="1">
                <a:highlight>
                  <a:srgbClr val="C0C0C0"/>
                </a:highlight>
              </a:rPr>
              <a:t>src</a:t>
            </a:r>
            <a:r>
              <a:rPr lang="en-US" sz="2000" dirty="0">
                <a:highlight>
                  <a:srgbClr val="C0C0C0"/>
                </a:highlight>
              </a:rPr>
              <a:t>/main/java/com/your-app-name/</a:t>
            </a:r>
            <a:r>
              <a:rPr lang="en-US" sz="2000" dirty="0"/>
              <a:t> folder with the content below: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71205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E8C092-BD66-4A42-AE88-42541DA86D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7D6644-F0C7-0F47-96E4-216954C86F9D}"/>
              </a:ext>
            </a:extLst>
          </p:cNvPr>
          <p:cNvSpPr/>
          <p:nvPr/>
        </p:nvSpPr>
        <p:spPr>
          <a:xfrm>
            <a:off x="1296691" y="291114"/>
            <a:ext cx="7459851" cy="64274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ToastModule.java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package com.your-app-name;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android.widget.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ReactContextBaseJavaModule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com.facebook.react.bridge.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ReactMethod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java.util.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java.util.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HashMap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ReactContextBaseJavaModule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private static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reactContext;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private static final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DURATION_SHORT_KEY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"SHORT"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private static final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DURATION_LONG_KEY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"LONG"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ToastModule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ReactApplicationContext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context)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(context);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reactContext = context;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1937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37B8B1-3726-484A-BE5D-A4C1CC916F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6191DF-18AE-2247-B85C-8E2985E28D8D}"/>
              </a:ext>
            </a:extLst>
          </p:cNvPr>
          <p:cNvSpPr/>
          <p:nvPr/>
        </p:nvSpPr>
        <p:spPr>
          <a:xfrm>
            <a:off x="860802" y="1494387"/>
            <a:ext cx="1047039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highlight>
                  <a:srgbClr val="C0C0C0"/>
                </a:highlight>
              </a:rPr>
              <a:t>ReactContextBaseJavaModule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requires that a method called </a:t>
            </a:r>
            <a:r>
              <a:rPr lang="en-US" sz="2000" dirty="0" err="1">
                <a:highlight>
                  <a:srgbClr val="C0C0C0"/>
                </a:highlight>
              </a:rPr>
              <a:t>getName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is implemented.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The purpose of this method is to return the string name of the </a:t>
            </a:r>
            <a:r>
              <a:rPr lang="en-US" sz="2000" dirty="0" err="1">
                <a:highlight>
                  <a:srgbClr val="C0C0C0"/>
                </a:highlight>
              </a:rPr>
              <a:t>NativeModule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which represents this class in JavaScript.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We will call this </a:t>
            </a:r>
            <a:r>
              <a:rPr lang="en-US" sz="2000" dirty="0" err="1">
                <a:highlight>
                  <a:srgbClr val="C0C0C0"/>
                </a:highlight>
              </a:rPr>
              <a:t>ToastExample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so that we can access it through </a:t>
            </a:r>
            <a:r>
              <a:rPr lang="en-US" sz="2000" dirty="0" err="1">
                <a:highlight>
                  <a:srgbClr val="C0C0C0"/>
                </a:highlight>
              </a:rPr>
              <a:t>React.NativeModules.ToastExample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in JavaScript.</a:t>
            </a:r>
            <a:endParaRPr lang="en-V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5444F4-D6C3-A148-A6FE-7F0AFB9092AB}"/>
              </a:ext>
            </a:extLst>
          </p:cNvPr>
          <p:cNvSpPr/>
          <p:nvPr/>
        </p:nvSpPr>
        <p:spPr>
          <a:xfrm>
            <a:off x="2397071" y="4183803"/>
            <a:ext cx="6096000" cy="10669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getName()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"ToastExample"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229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4709B6-36D3-3843-81CE-7755377760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B73026-D845-5B47-BADF-459C22CA1857}"/>
              </a:ext>
            </a:extLst>
          </p:cNvPr>
          <p:cNvSpPr txBox="1"/>
          <p:nvPr/>
        </p:nvSpPr>
        <p:spPr>
          <a:xfrm>
            <a:off x="867905" y="1069383"/>
            <a:ext cx="104858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An optional method called </a:t>
            </a:r>
            <a:r>
              <a:rPr lang="en-US" sz="2000" dirty="0" err="1">
                <a:highlight>
                  <a:srgbClr val="C0C0C0"/>
                </a:highlight>
              </a:rPr>
              <a:t>getConstants</a:t>
            </a:r>
            <a:r>
              <a:rPr lang="en-US" sz="2000" dirty="0"/>
              <a:t> returns the constant values exposed to JavaScript.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Its implementation is not required but is very useful to key pre-defined values that need to be communicated from JavaScript to Java in sync.</a:t>
            </a:r>
            <a:endParaRPr lang="en-V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1F2969-5BEF-6D4A-8ED5-D2CBC20FA1D4}"/>
              </a:ext>
            </a:extLst>
          </p:cNvPr>
          <p:cNvSpPr/>
          <p:nvPr/>
        </p:nvSpPr>
        <p:spPr>
          <a:xfrm>
            <a:off x="2342827" y="2753911"/>
            <a:ext cx="7506346" cy="2286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getConstants()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final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 constants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HashMap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&lt;&gt;();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constants.put(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DURATION_SHORT_KEY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LENGTH_SHORT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constants.put(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DURATION_LONG_KEY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LENGTH_LONG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constants;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631680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58CA36-6D92-3A48-9F87-C244926F00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2A92EE-058E-CA4E-AC30-36D17746F54C}"/>
              </a:ext>
            </a:extLst>
          </p:cNvPr>
          <p:cNvSpPr txBox="1"/>
          <p:nvPr/>
        </p:nvSpPr>
        <p:spPr>
          <a:xfrm>
            <a:off x="1022888" y="945397"/>
            <a:ext cx="103309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expose a method to JavaScript a Java method must be annotated using </a:t>
            </a:r>
            <a:r>
              <a:rPr lang="en-US" sz="2000" dirty="0">
                <a:highlight>
                  <a:srgbClr val="C0C0C0"/>
                </a:highlight>
              </a:rPr>
              <a:t>@</a:t>
            </a:r>
            <a:r>
              <a:rPr lang="en-US" sz="2000" dirty="0" err="1">
                <a:highlight>
                  <a:srgbClr val="C0C0C0"/>
                </a:highlight>
              </a:rPr>
              <a:t>ReactMethod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return type of bridge methods is always </a:t>
            </a:r>
            <a:r>
              <a:rPr lang="en-US" sz="2000" dirty="0">
                <a:highlight>
                  <a:srgbClr val="C0C0C0"/>
                </a:highlight>
              </a:rPr>
              <a:t>void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React Native bridge is asynchronous, so the only way to pass a result to JavaScript is by using callbacks or emitting events (see below).</a:t>
            </a:r>
            <a:endParaRPr lang="en-VN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67D16E-12A6-8241-835A-FB3BF918E610}"/>
              </a:ext>
            </a:extLst>
          </p:cNvPr>
          <p:cNvSpPr/>
          <p:nvPr/>
        </p:nvSpPr>
        <p:spPr>
          <a:xfrm>
            <a:off x="3048000" y="3023216"/>
            <a:ext cx="6096000" cy="1772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8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F333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ReactMethod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public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show(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message, int duration)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Toast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.makeText(getReactApplicationContext(), message, duration).show();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86907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12A29-91A7-3D4B-B1A3-01A222B7D1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0311B2-67BE-1443-BBD5-8726F7B83E99}"/>
              </a:ext>
            </a:extLst>
          </p:cNvPr>
          <p:cNvSpPr txBox="1"/>
          <p:nvPr/>
        </p:nvSpPr>
        <p:spPr>
          <a:xfrm>
            <a:off x="340963" y="774915"/>
            <a:ext cx="4912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Argument Types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2E71A-BDB0-074A-AFC9-984CFC9EF86B}"/>
              </a:ext>
            </a:extLst>
          </p:cNvPr>
          <p:cNvSpPr/>
          <p:nvPr/>
        </p:nvSpPr>
        <p:spPr>
          <a:xfrm>
            <a:off x="2514600" y="3025877"/>
            <a:ext cx="6096000" cy="262187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Boolean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Bool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Integer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Float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Callback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ReadableMap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  <a:spcBef>
                <a:spcPts val="600"/>
              </a:spcBef>
              <a:spcAft>
                <a:spcPts val="600"/>
              </a:spcAft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ReadableArray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Array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022677-F244-EF4F-8F96-535368DB3AD0}"/>
              </a:ext>
            </a:extLst>
          </p:cNvPr>
          <p:cNvSpPr txBox="1"/>
          <p:nvPr/>
        </p:nvSpPr>
        <p:spPr>
          <a:xfrm>
            <a:off x="604434" y="1813302"/>
            <a:ext cx="1074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following argument types are supported for methods annotated with </a:t>
            </a:r>
            <a:r>
              <a:rPr lang="en-US" sz="2000" dirty="0">
                <a:highlight>
                  <a:srgbClr val="C0C0C0"/>
                </a:highlight>
              </a:rPr>
              <a:t>@</a:t>
            </a:r>
            <a:r>
              <a:rPr lang="en-US" sz="2000" dirty="0" err="1">
                <a:highlight>
                  <a:srgbClr val="C0C0C0"/>
                </a:highlight>
              </a:rPr>
              <a:t>ReactMethod</a:t>
            </a:r>
            <a:r>
              <a:rPr lang="en-US" sz="2000" dirty="0"/>
              <a:t> and they directly map to their JavaScript equivalents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200114604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4075</TotalTime>
  <Words>1968</Words>
  <Application>Microsoft Macintosh PowerPoint</Application>
  <PresentationFormat>Widescreen</PresentationFormat>
  <Paragraphs>263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-apple-system</vt:lpstr>
      <vt:lpstr>var(--font-monospace)</vt:lpstr>
      <vt:lpstr>Arial</vt:lpstr>
      <vt:lpstr>Calibri</vt:lpstr>
      <vt:lpstr>Times New Roman</vt:lpstr>
      <vt:lpstr>cc_blue</vt:lpstr>
      <vt:lpstr>React Native Basic</vt:lpstr>
      <vt:lpstr>Native code</vt:lpstr>
      <vt:lpstr>Native Module</vt:lpstr>
      <vt:lpstr>The Toast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Beyond Toasts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54</cp:revision>
  <cp:lastPrinted>2020-04-06T06:57:46Z</cp:lastPrinted>
  <dcterms:created xsi:type="dcterms:W3CDTF">2020-04-06T02:02:09Z</dcterms:created>
  <dcterms:modified xsi:type="dcterms:W3CDTF">2020-06-02T09:21:54Z</dcterms:modified>
</cp:coreProperties>
</file>